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2" d="100"/>
          <a:sy n="92" d="100"/>
        </p:scale>
        <p:origin x="-894" y="-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1BD3E367-B8C3-404E-BBD5-2A85975AB4B8}" type="datetimeFigureOut">
              <a:rPr lang="it-IT" smtClean="0"/>
              <a:pPr/>
              <a:t>12/05/2019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AF048CD-70E4-4CC6-9863-F9B491AFA386}"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D3E367-B8C3-404E-BBD5-2A85975AB4B8}" type="datetimeFigureOut">
              <a:rPr lang="it-IT" smtClean="0"/>
              <a:pPr/>
              <a:t>12/05/2019</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F048CD-70E4-4CC6-9863-F9B491AFA386}"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620689"/>
            <a:ext cx="7772400" cy="1512167"/>
          </a:xfrm>
        </p:spPr>
        <p:txBody>
          <a:bodyPr>
            <a:normAutofit fontScale="90000"/>
          </a:bodyPr>
          <a:lstStyle/>
          <a:p>
            <a:r>
              <a:rPr lang="it-IT" dirty="0" smtClean="0"/>
              <a:t/>
            </a:r>
            <a:br>
              <a:rPr lang="it-IT" dirty="0" smtClean="0"/>
            </a:br>
            <a:r>
              <a:rPr lang="it-IT" dirty="0" smtClean="0"/>
              <a:t>Decreto 320/19  marzo 2019</a:t>
            </a:r>
            <a:br>
              <a:rPr lang="it-IT" dirty="0" smtClean="0"/>
            </a:br>
            <a:r>
              <a:rPr lang="it-IT" dirty="0" smtClean="0"/>
              <a:t>Nota </a:t>
            </a:r>
            <a:r>
              <a:rPr lang="it-IT" dirty="0" err="1" smtClean="0"/>
              <a:t>Miur</a:t>
            </a:r>
            <a:r>
              <a:rPr lang="it-IT" dirty="0" smtClean="0"/>
              <a:t> 4812/ 20 marzo 2019</a:t>
            </a:r>
            <a:br>
              <a:rPr lang="it-IT" dirty="0" smtClean="0"/>
            </a:br>
            <a:endParaRPr lang="it-IT" dirty="0"/>
          </a:p>
        </p:txBody>
      </p:sp>
      <p:sp>
        <p:nvSpPr>
          <p:cNvPr id="3" name="Sottotitolo 2"/>
          <p:cNvSpPr>
            <a:spLocks noGrp="1"/>
          </p:cNvSpPr>
          <p:nvPr>
            <p:ph type="subTitle" idx="1"/>
          </p:nvPr>
        </p:nvSpPr>
        <p:spPr/>
        <p:txBody>
          <a:bodyPr>
            <a:normAutofit fontScale="85000" lnSpcReduction="20000"/>
          </a:bodyPr>
          <a:lstStyle/>
          <a:p>
            <a:r>
              <a:rPr lang="it-IT" b="1" dirty="0" smtClean="0"/>
              <a:t>Proposta per costruire reti di scuole dell’infanzia finalizzate a promuovere percorsi di ricerca azione inerenti </a:t>
            </a:r>
          </a:p>
          <a:p>
            <a:r>
              <a:rPr lang="it-IT" b="1" dirty="0" smtClean="0"/>
              <a:t>“Ambienti di Apprendimento”</a:t>
            </a:r>
          </a:p>
          <a:p>
            <a:r>
              <a:rPr lang="it-IT" sz="1800" dirty="0" smtClean="0"/>
              <a:t>A cura </a:t>
            </a:r>
            <a:r>
              <a:rPr lang="it-IT" sz="1800" smtClean="0"/>
              <a:t>di  Giancarlo Cerini  </a:t>
            </a:r>
            <a:r>
              <a:rPr lang="it-IT" sz="1800" dirty="0" smtClean="0"/>
              <a:t>Cinzia </a:t>
            </a:r>
            <a:r>
              <a:rPr lang="it-IT" sz="1800" dirty="0" err="1" smtClean="0"/>
              <a:t>Mion</a:t>
            </a:r>
            <a:r>
              <a:rPr lang="it-IT" sz="1800" dirty="0" smtClean="0"/>
              <a:t>  Giovanna Zunino</a:t>
            </a:r>
            <a:endParaRPr lang="it-IT" sz="1900" dirty="0" smtClean="0"/>
          </a:p>
          <a:p>
            <a:endParaRPr lang="it-IT" dirty="0" smtClean="0"/>
          </a:p>
          <a:p>
            <a:endParaRPr lang="it-IT"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85000" lnSpcReduction="20000"/>
          </a:bodyPr>
          <a:lstStyle/>
          <a:p>
            <a:r>
              <a:rPr lang="it-IT" dirty="0" smtClean="0"/>
              <a:t>Per quanto riguarda gli “ambienti di apprendimento”, proprio </a:t>
            </a:r>
            <a:r>
              <a:rPr lang="it-IT" b="1" dirty="0" smtClean="0"/>
              <a:t>nella prospettiva dello </a:t>
            </a:r>
            <a:r>
              <a:rPr lang="it-IT" b="1" dirty="0" err="1" smtClean="0"/>
              <a:t>zerosei</a:t>
            </a:r>
            <a:r>
              <a:rPr lang="it-IT" dirty="0" smtClean="0"/>
              <a:t>, si tratta di </a:t>
            </a:r>
            <a:r>
              <a:rPr lang="it-IT" b="1" dirty="0" smtClean="0"/>
              <a:t>lavorare insieme tra educatori ed insegnanti, provando a costruire un lessico comune</a:t>
            </a:r>
            <a:r>
              <a:rPr lang="it-IT" dirty="0" smtClean="0"/>
              <a:t>. Ognuna della due strutture potrà così </a:t>
            </a:r>
            <a:r>
              <a:rPr lang="it-IT" b="1" dirty="0" smtClean="0"/>
              <a:t>rafforzare la propria identità </a:t>
            </a:r>
            <a:r>
              <a:rPr lang="it-IT" dirty="0" smtClean="0"/>
              <a:t>pedagogica, ma anche </a:t>
            </a:r>
            <a:r>
              <a:rPr lang="it-IT" b="1" dirty="0" smtClean="0"/>
              <a:t>arricchirsi nel confronto con l’altra</a:t>
            </a:r>
            <a:r>
              <a:rPr lang="it-IT" dirty="0" smtClean="0"/>
              <a:t>. Il curricolo sarà “evolutivo”, come segnalano le Indicazioni/2012, proprio perché ci sarà la tendenza non tanto al passaggio dalla cura all’educazione (perché entrambi i termini coesistono), ma a transitare da un approccio olistico all’emergere di diversi”modi” di guardare e di conoscere il mondo.</a:t>
            </a:r>
            <a:endParaRPr lang="it-IT" dirty="0"/>
          </a:p>
        </p:txBody>
      </p:sp>
      <p:sp>
        <p:nvSpPr>
          <p:cNvPr id="4" name="Titolo 1"/>
          <p:cNvSpPr>
            <a:spLocks noGrp="1"/>
          </p:cNvSpPr>
          <p:nvPr>
            <p:ph type="title"/>
          </p:nvPr>
        </p:nvSpPr>
        <p:spPr>
          <a:xfrm>
            <a:off x="467544" y="188640"/>
            <a:ext cx="8229600" cy="1124744"/>
          </a:xfrm>
        </p:spPr>
        <p:txBody>
          <a:bodyPr>
            <a:noAutofit/>
          </a:bodyPr>
          <a:lstStyle/>
          <a:p>
            <a:pPr algn="l"/>
            <a:r>
              <a:rPr lang="it-IT" sz="3600" b="1" dirty="0" smtClean="0"/>
              <a:t/>
            </a:r>
            <a:br>
              <a:rPr lang="it-IT" sz="3600" b="1" dirty="0" smtClean="0"/>
            </a:br>
            <a:r>
              <a:rPr lang="it-IT" sz="3600" b="1" dirty="0" smtClean="0"/>
              <a:t>Il contributo della scuola dell’infanzia alla cultura dello “</a:t>
            </a:r>
            <a:r>
              <a:rPr lang="it-IT" sz="3600" b="1" dirty="0" err="1" smtClean="0"/>
              <a:t>zerosei</a:t>
            </a:r>
            <a:r>
              <a:rPr lang="it-IT" sz="3600" b="1" dirty="0" smtClean="0"/>
              <a:t>”</a:t>
            </a:r>
            <a:r>
              <a:rPr lang="it-IT" sz="3600" dirty="0" smtClean="0"/>
              <a:t/>
            </a:r>
            <a:br>
              <a:rPr lang="it-IT" sz="3600" dirty="0" smtClean="0"/>
            </a:br>
            <a:endParaRPr lang="it-IT"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t/>
            </a:r>
            <a:br>
              <a:rPr lang="it-IT" b="1" dirty="0" smtClean="0"/>
            </a:br>
            <a:r>
              <a:rPr lang="it-IT" b="1" dirty="0" smtClean="0"/>
              <a:t>Cosa propone la nota ?</a:t>
            </a:r>
            <a:r>
              <a:rPr lang="it-IT" dirty="0" smtClean="0"/>
              <a:t/>
            </a:r>
            <a:br>
              <a:rPr lang="it-IT" dirty="0" smtClean="0"/>
            </a:br>
            <a:endParaRPr lang="it-IT" dirty="0"/>
          </a:p>
        </p:txBody>
      </p:sp>
      <p:sp>
        <p:nvSpPr>
          <p:cNvPr id="3" name="Segnaposto contenuto 2"/>
          <p:cNvSpPr>
            <a:spLocks noGrp="1"/>
          </p:cNvSpPr>
          <p:nvPr>
            <p:ph idx="1"/>
          </p:nvPr>
        </p:nvSpPr>
        <p:spPr>
          <a:xfrm>
            <a:off x="539552" y="1196752"/>
            <a:ext cx="8229600" cy="5257800"/>
          </a:xfrm>
        </p:spPr>
        <p:txBody>
          <a:bodyPr>
            <a:normAutofit/>
          </a:bodyPr>
          <a:lstStyle/>
          <a:p>
            <a:r>
              <a:rPr lang="it-IT" sz="2800" dirty="0" smtClean="0"/>
              <a:t>Il </a:t>
            </a:r>
            <a:r>
              <a:rPr lang="it-IT" sz="2800" dirty="0"/>
              <a:t>Ministero propone il progetto denominato “</a:t>
            </a:r>
            <a:r>
              <a:rPr lang="it-IT" sz="2800" b="1" dirty="0"/>
              <a:t>Ambienti Di Apprendimento</a:t>
            </a:r>
            <a:r>
              <a:rPr lang="it-IT" sz="2800" dirty="0"/>
              <a:t>” . </a:t>
            </a:r>
          </a:p>
          <a:p>
            <a:r>
              <a:rPr lang="it-IT" sz="2800" dirty="0"/>
              <a:t>Le attività si collocano al crocevia del decreto che istituisce il sistema integrato “</a:t>
            </a:r>
            <a:r>
              <a:rPr lang="it-IT" sz="2800" dirty="0" err="1"/>
              <a:t>zerosei</a:t>
            </a:r>
            <a:r>
              <a:rPr lang="it-IT" sz="2800" dirty="0"/>
              <a:t>” (D.lgs. 65/2019) e delle Indicazioni/2012 (DM 254/2012) che coinvolgono pienamente la scuola dell’infanzia. Esse dovranno </a:t>
            </a:r>
            <a:r>
              <a:rPr lang="it-IT" sz="2800" b="1" dirty="0"/>
              <a:t>aiutare la scuola per i bambini dai 3 ai 5 anni a mettere a fuoco la propria originale identità pedagogica, in un periodo di forti trasformazioni e di incertezze sul </a:t>
            </a:r>
            <a:r>
              <a:rPr lang="it-IT" sz="2800" b="1" dirty="0" smtClean="0"/>
              <a:t>futuro</a:t>
            </a:r>
            <a:r>
              <a:rPr lang="it-IT" sz="2800" b="1" baseline="30000" dirty="0"/>
              <a:t>1</a:t>
            </a:r>
            <a:r>
              <a:rPr lang="it-IT" sz="2800" b="1" dirty="0" smtClean="0"/>
              <a:t>.</a:t>
            </a:r>
          </a:p>
          <a:p>
            <a:pPr marL="36000" indent="0">
              <a:lnSpc>
                <a:spcPct val="110000"/>
              </a:lnSpc>
              <a:spcBef>
                <a:spcPts val="0"/>
              </a:spcBef>
              <a:buNone/>
            </a:pPr>
            <a:r>
              <a:rPr lang="it-IT" sz="1800" baseline="30000" dirty="0"/>
              <a:t>1</a:t>
            </a:r>
            <a:r>
              <a:rPr lang="it-IT" sz="1800" dirty="0" smtClean="0"/>
              <a:t>MIUR-USR ER, </a:t>
            </a:r>
            <a:r>
              <a:rPr lang="it-IT" sz="1800" i="1" dirty="0" smtClean="0"/>
              <a:t>Infanzia e oltre. Indicazioni per il curricolo e identità della scuola dell’infanzia</a:t>
            </a:r>
            <a:r>
              <a:rPr lang="it-IT" sz="1800" dirty="0" smtClean="0"/>
              <a:t>, </a:t>
            </a:r>
            <a:r>
              <a:rPr lang="it-IT" sz="1800" dirty="0" err="1" smtClean="0"/>
              <a:t>Tecnodid</a:t>
            </a:r>
            <a:r>
              <a:rPr lang="it-IT" sz="1800" dirty="0" smtClean="0"/>
              <a:t>, Napoli, 2017.</a:t>
            </a:r>
          </a:p>
          <a:p>
            <a:endParaRPr lang="it-IT" sz="1800" dirty="0" smtClean="0"/>
          </a:p>
          <a:p>
            <a:pPr>
              <a:buNone/>
            </a:pPr>
            <a:endParaRPr lang="it-IT" sz="1800"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Come si partecipa</a:t>
            </a:r>
            <a:endParaRPr lang="it-IT" dirty="0"/>
          </a:p>
        </p:txBody>
      </p:sp>
      <p:sp>
        <p:nvSpPr>
          <p:cNvPr id="3" name="Segnaposto contenuto 2"/>
          <p:cNvSpPr>
            <a:spLocks noGrp="1"/>
          </p:cNvSpPr>
          <p:nvPr>
            <p:ph idx="1"/>
          </p:nvPr>
        </p:nvSpPr>
        <p:spPr>
          <a:xfrm>
            <a:off x="467544" y="1556792"/>
            <a:ext cx="8229600" cy="4752528"/>
          </a:xfrm>
        </p:spPr>
        <p:txBody>
          <a:bodyPr>
            <a:noAutofit/>
          </a:bodyPr>
          <a:lstStyle/>
          <a:p>
            <a:r>
              <a:rPr lang="it-IT" sz="2800" b="1" dirty="0" smtClean="0"/>
              <a:t>Le </a:t>
            </a:r>
            <a:r>
              <a:rPr lang="it-IT" sz="2800" b="1" dirty="0"/>
              <a:t>scuole dell’infanzia interessate ad approfondire e sperimentare aspetti pedagogici del curricolo (nel senso ampio del termine, di curricolo implicito ed esplicito) devono inoltrare la loro candidatura all’USR di competenza, aggregandosi in rete con altre scuole del territorio</a:t>
            </a:r>
            <a:r>
              <a:rPr lang="it-IT" sz="2800" dirty="0"/>
              <a:t>. Parliamo di piccole reti di scopo (4-5 scuole), possibilmente animate da dirigenti motivati ed appassionati di infanzia, che sappiano coinvolgere gruppi di insegnanti che vogliono </a:t>
            </a:r>
            <a:r>
              <a:rPr lang="it-IT" sz="2800" b="1" dirty="0"/>
              <a:t>intraprendere azioni di ricerca didattica “sul campo”.</a:t>
            </a:r>
          </a:p>
          <a:p>
            <a:endParaRPr lang="it-IT"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16632"/>
            <a:ext cx="8229600" cy="778098"/>
          </a:xfrm>
        </p:spPr>
        <p:txBody>
          <a:bodyPr/>
          <a:lstStyle/>
          <a:p>
            <a:r>
              <a:rPr lang="it-IT" dirty="0" smtClean="0"/>
              <a:t>Come si partecipa</a:t>
            </a:r>
            <a:endParaRPr lang="it-IT" dirty="0"/>
          </a:p>
        </p:txBody>
      </p:sp>
      <p:sp>
        <p:nvSpPr>
          <p:cNvPr id="3" name="Segnaposto contenuto 2"/>
          <p:cNvSpPr>
            <a:spLocks noGrp="1"/>
          </p:cNvSpPr>
          <p:nvPr>
            <p:ph idx="1"/>
          </p:nvPr>
        </p:nvSpPr>
        <p:spPr>
          <a:xfrm>
            <a:off x="457200" y="980728"/>
            <a:ext cx="8229600" cy="5688632"/>
          </a:xfrm>
        </p:spPr>
        <p:txBody>
          <a:bodyPr>
            <a:noAutofit/>
          </a:bodyPr>
          <a:lstStyle/>
          <a:p>
            <a:r>
              <a:rPr lang="it-IT" sz="2400" dirty="0" smtClean="0"/>
              <a:t>Per fare ciò, la rete riceve un piccolo budget (al massimo 5.000 euro). L’attività da promuovere e sviluppare, lungo tutto il 2019 e il 2020, </a:t>
            </a:r>
            <a:r>
              <a:rPr lang="it-IT" sz="2400" b="1" dirty="0" smtClean="0"/>
              <a:t>non è assimilabile alle scontate attività di formazione in servizio</a:t>
            </a:r>
            <a:r>
              <a:rPr lang="it-IT" sz="2400" dirty="0" smtClean="0"/>
              <a:t>, se per “aggiornamento” intendiamo un ciclo di incontri per lo più frontali, ove si istituisce il classico rapporto tra relatore e partecipanti, tra esperto e principiante, quasi che ci fosse un sapere da trasmettere da chi sa a chi non sa.  </a:t>
            </a:r>
            <a:r>
              <a:rPr lang="it-IT" sz="2400" b="1" dirty="0" smtClean="0"/>
              <a:t>A tal proposito, ci sembra interessante ricordare che, sul territorio nazionale, ci sono 1300 scuole dell’infanzia che si sono autocandidate per sperimentare lo strumento di autovalutazione “RAV infanzia” . Esse potrebbero costituire il nucleo-base di ciascuna rete territoriale, anche perché la proposta di utilizzo sperimentale del RAV infanzia incrocia la modalità di ricerca-azione proposta per affrontare il tema degli Ambienti di apprendimento.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88640"/>
            <a:ext cx="8229600" cy="796950"/>
          </a:xfrm>
        </p:spPr>
        <p:txBody>
          <a:bodyPr/>
          <a:lstStyle/>
          <a:p>
            <a:r>
              <a:rPr lang="it-IT" dirty="0" smtClean="0"/>
              <a:t>Come si partecipa</a:t>
            </a:r>
            <a:endParaRPr lang="it-IT" dirty="0"/>
          </a:p>
        </p:txBody>
      </p:sp>
      <p:sp>
        <p:nvSpPr>
          <p:cNvPr id="3" name="Segnaposto contenuto 2"/>
          <p:cNvSpPr>
            <a:spLocks noGrp="1"/>
          </p:cNvSpPr>
          <p:nvPr>
            <p:ph idx="1"/>
          </p:nvPr>
        </p:nvSpPr>
        <p:spPr>
          <a:xfrm>
            <a:off x="457200" y="980728"/>
            <a:ext cx="8229600" cy="5616624"/>
          </a:xfrm>
        </p:spPr>
        <p:txBody>
          <a:bodyPr>
            <a:normAutofit fontScale="25000" lnSpcReduction="20000"/>
          </a:bodyPr>
          <a:lstStyle/>
          <a:p>
            <a:r>
              <a:rPr lang="it-IT" sz="11200" dirty="0" smtClean="0"/>
              <a:t>Si tratta, infatti, di affrontare alcuni aspetti della progettazione educativa attraverso una vera e propria ricerca “in situazione”, cioè mini-sperimentazioni di sequenze didattiche, di riorganizzazione degli ambienti educativi, di elaborazione di strumenti di osservazione e documentazione per diventare oggetto di riflessione, progettazione e formazione tra docenti, anche alla luce del recente documento del Comitato Scientifico Nazionale per le Indicazioni “</a:t>
            </a:r>
            <a:r>
              <a:rPr lang="it-IT" sz="11200" dirty="0" err="1" smtClean="0"/>
              <a:t>Indicazioni</a:t>
            </a:r>
            <a:r>
              <a:rPr lang="it-IT" sz="11200" dirty="0" smtClean="0"/>
              <a:t> nazionali e nuovi scenari” (febbraio 2018).</a:t>
            </a:r>
          </a:p>
          <a:p>
            <a:pPr marL="36000" indent="0">
              <a:lnSpc>
                <a:spcPct val="120000"/>
              </a:lnSpc>
              <a:spcBef>
                <a:spcPts val="0"/>
              </a:spcBef>
              <a:buNone/>
            </a:pPr>
            <a:r>
              <a:rPr lang="it-IT" sz="7200" dirty="0" err="1" smtClean="0"/>
              <a:t>Fontani</a:t>
            </a:r>
            <a:r>
              <a:rPr lang="it-IT" sz="7200" dirty="0" smtClean="0"/>
              <a:t> E. (a cura di) (2017), </a:t>
            </a:r>
            <a:r>
              <a:rPr lang="it-IT" sz="7200" i="1" dirty="0" smtClean="0"/>
              <a:t>Il RAV infanzia come strumento formativo riflessivo, </a:t>
            </a:r>
            <a:r>
              <a:rPr lang="it-IT" sz="7200" dirty="0" err="1" smtClean="0"/>
              <a:t>Zeroseiup</a:t>
            </a:r>
            <a:r>
              <a:rPr lang="it-IT" sz="7200" dirty="0" smtClean="0"/>
              <a:t>, Bergamo.</a:t>
            </a:r>
          </a:p>
          <a:p>
            <a:pPr marL="36000" indent="0">
              <a:lnSpc>
                <a:spcPct val="120000"/>
              </a:lnSpc>
              <a:spcBef>
                <a:spcPts val="0"/>
              </a:spcBef>
              <a:buNone/>
            </a:pPr>
            <a:r>
              <a:rPr lang="it-IT" sz="7200" dirty="0" err="1" smtClean="0"/>
              <a:t>Bondioli</a:t>
            </a:r>
            <a:r>
              <a:rPr lang="it-IT" sz="7200" dirty="0" smtClean="0"/>
              <a:t> A., Savio D. (2018), </a:t>
            </a:r>
            <a:r>
              <a:rPr lang="it-IT" sz="7200" i="1" dirty="0" smtClean="0"/>
              <a:t>Il RAV infanzia come dispositivo riflessivo, </a:t>
            </a:r>
            <a:r>
              <a:rPr lang="it-IT" sz="7200" dirty="0" err="1" smtClean="0"/>
              <a:t>Zeroseiup</a:t>
            </a:r>
            <a:r>
              <a:rPr lang="it-IT" sz="7200" dirty="0" smtClean="0"/>
              <a:t>, Bergamo.</a:t>
            </a:r>
          </a:p>
          <a:p>
            <a:pPr marL="36000" indent="0">
              <a:lnSpc>
                <a:spcPct val="120000"/>
              </a:lnSpc>
              <a:spcBef>
                <a:spcPts val="0"/>
              </a:spcBef>
              <a:buNone/>
            </a:pPr>
            <a:r>
              <a:rPr lang="it-IT" sz="7200" dirty="0" smtClean="0"/>
              <a:t>G. Cerini, S. </a:t>
            </a:r>
            <a:r>
              <a:rPr lang="it-IT" sz="7200" dirty="0" err="1" smtClean="0"/>
              <a:t>Loiero</a:t>
            </a:r>
            <a:r>
              <a:rPr lang="it-IT" sz="7200" dirty="0" smtClean="0"/>
              <a:t>, M. Spinosi</a:t>
            </a:r>
            <a:r>
              <a:rPr lang="it-IT" sz="7200" i="1" dirty="0" smtClean="0"/>
              <a:t>, Le competenze chiave di cittadinanza</a:t>
            </a:r>
            <a:r>
              <a:rPr lang="it-IT" sz="7200" dirty="0" smtClean="0"/>
              <a:t>, </a:t>
            </a:r>
            <a:r>
              <a:rPr lang="it-IT" sz="7200" dirty="0" err="1" smtClean="0"/>
              <a:t>Tecnodid</a:t>
            </a:r>
            <a:r>
              <a:rPr lang="it-IT" sz="7200" dirty="0" smtClean="0"/>
              <a:t>, Napoli, 2018.</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850106"/>
          </a:xfrm>
        </p:spPr>
        <p:txBody>
          <a:bodyPr/>
          <a:lstStyle/>
          <a:p>
            <a:r>
              <a:rPr lang="it-IT" dirty="0" smtClean="0"/>
              <a:t>Quali contenuti?</a:t>
            </a:r>
            <a:endParaRPr lang="it-IT" dirty="0"/>
          </a:p>
        </p:txBody>
      </p:sp>
      <p:sp>
        <p:nvSpPr>
          <p:cNvPr id="3" name="Segnaposto contenuto 2"/>
          <p:cNvSpPr>
            <a:spLocks noGrp="1"/>
          </p:cNvSpPr>
          <p:nvPr>
            <p:ph idx="1"/>
          </p:nvPr>
        </p:nvSpPr>
        <p:spPr>
          <a:xfrm>
            <a:off x="323528" y="1052736"/>
            <a:ext cx="8496944" cy="5472608"/>
          </a:xfrm>
        </p:spPr>
        <p:txBody>
          <a:bodyPr>
            <a:normAutofit fontScale="70000" lnSpcReduction="20000"/>
          </a:bodyPr>
          <a:lstStyle/>
          <a:p>
            <a:r>
              <a:rPr lang="it-IT" dirty="0"/>
              <a:t>La nota del MIUR indica con molta precisione i possibili contenuti della ricerca/azione e li aggrega in quattro aree tematiche, che rappresentano altrettanti assi pedagogici utili ad interpretare il curricolo della scuola dell’infanzia. Di che cosa si tratta?</a:t>
            </a:r>
          </a:p>
          <a:p>
            <a:r>
              <a:rPr lang="it-IT" dirty="0" smtClean="0"/>
              <a:t>Un </a:t>
            </a:r>
            <a:r>
              <a:rPr lang="it-IT" dirty="0"/>
              <a:t>primo </a:t>
            </a:r>
            <a:r>
              <a:rPr lang="it-IT" dirty="0" smtClean="0"/>
              <a:t>tema: </a:t>
            </a:r>
            <a:r>
              <a:rPr lang="it-IT" b="1" dirty="0" smtClean="0"/>
              <a:t>CURA </a:t>
            </a:r>
            <a:r>
              <a:rPr lang="it-IT" b="1" dirty="0"/>
              <a:t>EDUCATIVA</a:t>
            </a:r>
            <a:r>
              <a:rPr lang="it-IT" dirty="0"/>
              <a:t>, </a:t>
            </a:r>
            <a:r>
              <a:rPr lang="it-IT" dirty="0" smtClean="0"/>
              <a:t>non intesa </a:t>
            </a:r>
            <a:r>
              <a:rPr lang="it-IT" dirty="0"/>
              <a:t>solo nel suo versante di attenzione alla corporeità del bambino, ma piuttosto nella sua accezione di benessere, di progressiva autonomia nelle routine e negli apprendimenti. La domanda di ricerca è: come si caratterizzano e si qualificano i contesti (gli ambienti) che sanno integrare cura ed educazione?</a:t>
            </a:r>
          </a:p>
          <a:p>
            <a:r>
              <a:rPr lang="it-IT" dirty="0"/>
              <a:t>Una seconda dimensione rimanda al </a:t>
            </a:r>
            <a:r>
              <a:rPr lang="it-IT" dirty="0" smtClean="0"/>
              <a:t>tema, contiguo </a:t>
            </a:r>
            <a:r>
              <a:rPr lang="it-IT" dirty="0"/>
              <a:t>a quello precedente, del </a:t>
            </a:r>
            <a:r>
              <a:rPr lang="it-IT" b="1" dirty="0"/>
              <a:t>CURRICOLO IMPLICITO</a:t>
            </a:r>
            <a:r>
              <a:rPr lang="it-IT" dirty="0"/>
              <a:t>, cioè della forte rilevanza che nella scuola dell’infanzia assumono fattori come l’organizzazione degli spazi, dei tempi, dei materiali, il clima affettivo, le relazioni tra bambini e con/tra gli adulti. Sono però elementi non spontanei e casuali, ma che richiedono una attenta REGIA EDUCATIVA dei docenti. L’insegnante, non per nulla, è un professionista riflessivo. Ma allora – questo è il quesito – quale dovrà essere il suo stile educativo?</a:t>
            </a:r>
          </a:p>
          <a:p>
            <a:pPr>
              <a:buNone/>
            </a:pPr>
            <a:r>
              <a:rPr lang="it-IT" dirty="0"/>
              <a:t> </a:t>
            </a:r>
          </a:p>
          <a:p>
            <a:endParaRPr lang="it-IT"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Quali contenuti?</a:t>
            </a:r>
            <a:endParaRPr lang="it-IT" dirty="0"/>
          </a:p>
        </p:txBody>
      </p:sp>
      <p:sp>
        <p:nvSpPr>
          <p:cNvPr id="3" name="Segnaposto contenuto 2"/>
          <p:cNvSpPr>
            <a:spLocks noGrp="1"/>
          </p:cNvSpPr>
          <p:nvPr>
            <p:ph idx="1"/>
          </p:nvPr>
        </p:nvSpPr>
        <p:spPr/>
        <p:txBody>
          <a:bodyPr>
            <a:noAutofit/>
          </a:bodyPr>
          <a:lstStyle/>
          <a:p>
            <a:r>
              <a:rPr lang="it-IT" sz="2400" dirty="0" smtClean="0"/>
              <a:t>Il terzo nucleo tematico affronta direttamente il tema del curricolo esplicito, cioè dell’incontro sistematico e intenzionale (nei </a:t>
            </a:r>
            <a:r>
              <a:rPr lang="it-IT" sz="2400" b="1" dirty="0" smtClean="0"/>
              <a:t>CAMPI </a:t>
            </a:r>
            <a:r>
              <a:rPr lang="it-IT" sz="2400" b="1" dirty="0" err="1" smtClean="0"/>
              <a:t>DI</a:t>
            </a:r>
            <a:r>
              <a:rPr lang="it-IT" sz="2400" b="1" dirty="0" smtClean="0"/>
              <a:t> ESPERIENZA</a:t>
            </a:r>
            <a:r>
              <a:rPr lang="it-IT" sz="2400" dirty="0" smtClean="0"/>
              <a:t>) tra i bambini e i saperi, facilitato dalla mediazione comunicativa dell’insegnante, a volte definita “rilancio”. Ma appunto, come si allestiscono gli ambienti (e le situazioni) di apprendimento nella scuola dell’infanzia? E quale ruolo possono giocare le nuove tecnologie digitali nell’esperienza dei bambini, al di là di un precoce contatto con le strumentazioni digitali, certamente da filtrare con moderazione?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Quali contenuti?</a:t>
            </a:r>
            <a:endParaRPr lang="it-IT" dirty="0"/>
          </a:p>
        </p:txBody>
      </p:sp>
      <p:sp>
        <p:nvSpPr>
          <p:cNvPr id="3" name="Segnaposto contenuto 2"/>
          <p:cNvSpPr>
            <a:spLocks noGrp="1"/>
          </p:cNvSpPr>
          <p:nvPr>
            <p:ph idx="1"/>
          </p:nvPr>
        </p:nvSpPr>
        <p:spPr/>
        <p:txBody>
          <a:bodyPr>
            <a:normAutofit fontScale="77500" lnSpcReduction="20000"/>
          </a:bodyPr>
          <a:lstStyle/>
          <a:p>
            <a:r>
              <a:rPr lang="it-IT" dirty="0" smtClean="0"/>
              <a:t>Un ultimo argomento oggetto di ricerca si riferisce al complesso “pianeta” della </a:t>
            </a:r>
            <a:r>
              <a:rPr lang="it-IT" b="1" dirty="0" smtClean="0"/>
              <a:t>VALUTAZIONE</a:t>
            </a:r>
            <a:r>
              <a:rPr lang="it-IT" dirty="0" smtClean="0"/>
              <a:t>, qui declinato con molta delicatezza (visto che si citano strumenti valutativi non intrusivi). Se al centro mettiamo parole come benessere (soprattutto), sviluppo, apprendimento, allora le modalità saranno quelle dell’osservazione e della documentazione dei processi di crescita. Appunto una valutazione non intrusiva, che non accetta test o prove cosiddette “oggettive”. Lo strumento del RAV infanzia, per la validazione del quale si sono autocandidate 1300 scuole dell’infanzia già detto (oltre alle 400 sorteggiate dall’INVALSI che seguiranno un percorso autonomo) rappresenta un riferimento certo al quale guardare con rinnovata fiducia.  </a:t>
            </a:r>
          </a:p>
          <a:p>
            <a:endParaRPr lang="it-IT"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188640"/>
            <a:ext cx="8229600" cy="1124744"/>
          </a:xfrm>
        </p:spPr>
        <p:txBody>
          <a:bodyPr>
            <a:noAutofit/>
          </a:bodyPr>
          <a:lstStyle/>
          <a:p>
            <a:pPr algn="l"/>
            <a:r>
              <a:rPr lang="it-IT" sz="3600" b="1" dirty="0" smtClean="0"/>
              <a:t/>
            </a:r>
            <a:br>
              <a:rPr lang="it-IT" sz="3600" b="1" dirty="0" smtClean="0"/>
            </a:br>
            <a:r>
              <a:rPr lang="it-IT" sz="3600" b="1" dirty="0" smtClean="0"/>
              <a:t>Il contributo della scuola dell’infanzia alla cultura dello “</a:t>
            </a:r>
            <a:r>
              <a:rPr lang="it-IT" sz="3600" b="1" dirty="0" err="1" smtClean="0"/>
              <a:t>zerosei</a:t>
            </a:r>
            <a:r>
              <a:rPr lang="it-IT" sz="3600" b="1" dirty="0" smtClean="0"/>
              <a:t>”</a:t>
            </a:r>
            <a:r>
              <a:rPr lang="it-IT" sz="3600" dirty="0" smtClean="0"/>
              <a:t/>
            </a:r>
            <a:br>
              <a:rPr lang="it-IT" sz="3600" dirty="0" smtClean="0"/>
            </a:br>
            <a:endParaRPr lang="it-IT" sz="3600" dirty="0"/>
          </a:p>
        </p:txBody>
      </p:sp>
      <p:sp>
        <p:nvSpPr>
          <p:cNvPr id="3" name="Segnaposto contenuto 2"/>
          <p:cNvSpPr>
            <a:spLocks noGrp="1"/>
          </p:cNvSpPr>
          <p:nvPr>
            <p:ph idx="1"/>
          </p:nvPr>
        </p:nvSpPr>
        <p:spPr>
          <a:xfrm>
            <a:off x="467544" y="1412776"/>
            <a:ext cx="8229600" cy="4824536"/>
          </a:xfrm>
        </p:spPr>
        <p:txBody>
          <a:bodyPr>
            <a:noAutofit/>
          </a:bodyPr>
          <a:lstStyle/>
          <a:p>
            <a:pPr>
              <a:buNone/>
            </a:pPr>
            <a:r>
              <a:rPr lang="it-IT" sz="2000" b="1" dirty="0" smtClean="0"/>
              <a:t>Il </a:t>
            </a:r>
            <a:r>
              <a:rPr lang="it-IT" sz="2000" b="1" dirty="0"/>
              <a:t>progetto </a:t>
            </a:r>
            <a:r>
              <a:rPr lang="it-IT" sz="2000" dirty="0"/>
              <a:t>affidato alle reti di scuole appare particolarmente </a:t>
            </a:r>
            <a:r>
              <a:rPr lang="it-IT" sz="2000" b="1" dirty="0"/>
              <a:t>“tarato” sulla costruzione di una cultura condivisa dello “</a:t>
            </a:r>
            <a:r>
              <a:rPr lang="it-IT" sz="2000" b="1" dirty="0" err="1" smtClean="0"/>
              <a:t>zerosei</a:t>
            </a:r>
            <a:r>
              <a:rPr lang="it-IT" sz="2000" b="1" baseline="30000" dirty="0" smtClean="0"/>
              <a:t>”</a:t>
            </a:r>
            <a:r>
              <a:rPr lang="it-IT" sz="2000" baseline="30000" dirty="0" smtClean="0"/>
              <a:t>1.</a:t>
            </a:r>
            <a:r>
              <a:rPr lang="it-IT" sz="2000" dirty="0" smtClean="0"/>
              <a:t> </a:t>
            </a:r>
            <a:r>
              <a:rPr lang="it-IT" sz="2000" dirty="0"/>
              <a:t>Ci riferiamo al rapporto tra i concetti di cura (solo apparentemente affidati all’asilo nido) e di apprendimento (solo apparentemente affidati alla scuola dell’infanzia), che vanno visti nella loro connessione, nel richiamarsi vicendevolmente per il loro essere entrambi espressione di una relazione educativa. Il prendersi cura, con cura o senza cura (</a:t>
            </a:r>
            <a:r>
              <a:rPr lang="it-IT" sz="2000" dirty="0" err="1"/>
              <a:t>D.Savio</a:t>
            </a:r>
            <a:r>
              <a:rPr lang="it-IT" sz="2000" dirty="0"/>
              <a:t>, 2019) è un atteggiamento indispensabile per favorire la crescita dei bambini, la loro progressiva autonomia, lo sviluppo di fiducia e autostima, la curiosità cognitiva. </a:t>
            </a:r>
          </a:p>
          <a:p>
            <a:pPr>
              <a:buNone/>
            </a:pPr>
            <a:r>
              <a:rPr lang="it-IT" sz="2000" dirty="0" smtClean="0"/>
              <a:t> </a:t>
            </a:r>
            <a:r>
              <a:rPr lang="it-IT" sz="1600" dirty="0"/>
              <a:t>Lichene C. (a cura di), </a:t>
            </a:r>
            <a:r>
              <a:rPr lang="it-IT" sz="1600" i="1" dirty="0"/>
              <a:t>Conoscere lo 0-6, </a:t>
            </a:r>
            <a:r>
              <a:rPr lang="it-IT" sz="1600" dirty="0" err="1"/>
              <a:t>Zeroseiup</a:t>
            </a:r>
            <a:r>
              <a:rPr lang="it-IT" sz="1600" dirty="0"/>
              <a:t>, Bergamo, 2017.</a:t>
            </a:r>
          </a:p>
          <a:p>
            <a:pPr>
              <a:buNone/>
            </a:pPr>
            <a:r>
              <a:rPr lang="it-IT" sz="1600" dirty="0" smtClean="0"/>
              <a:t> </a:t>
            </a:r>
            <a:r>
              <a:rPr lang="it-IT" sz="1600" dirty="0"/>
              <a:t>Lichene C. (a cura di), </a:t>
            </a:r>
            <a:r>
              <a:rPr lang="it-IT" sz="1600" i="1" dirty="0"/>
              <a:t>Progettare e realizzare percorsi 0-6. Riflessioni ed esperienze, </a:t>
            </a:r>
            <a:r>
              <a:rPr lang="it-IT" sz="1600" dirty="0" err="1"/>
              <a:t>Zeroseiup</a:t>
            </a:r>
            <a:r>
              <a:rPr lang="it-IT" sz="1600" dirty="0"/>
              <a:t>, Bergamo, 2019.</a:t>
            </a:r>
          </a:p>
          <a:p>
            <a:pPr>
              <a:buNone/>
            </a:pPr>
            <a:r>
              <a:rPr lang="it-IT" sz="1600" dirty="0" smtClean="0"/>
              <a:t>Savio </a:t>
            </a:r>
            <a:r>
              <a:rPr lang="it-IT" sz="1600" dirty="0"/>
              <a:t>D. </a:t>
            </a:r>
            <a:r>
              <a:rPr lang="it-IT" sz="1600" i="1" dirty="0"/>
              <a:t>I bambini tra cura e apprendimento</a:t>
            </a:r>
            <a:r>
              <a:rPr lang="it-IT" sz="1600" dirty="0"/>
              <a:t>, in </a:t>
            </a:r>
            <a:r>
              <a:rPr lang="it-IT" sz="1600" dirty="0" err="1"/>
              <a:t>G.Cerini</a:t>
            </a:r>
            <a:r>
              <a:rPr lang="it-IT" sz="1600" dirty="0"/>
              <a:t>, </a:t>
            </a:r>
            <a:r>
              <a:rPr lang="it-IT" sz="1600" dirty="0" err="1"/>
              <a:t>C.Mion</a:t>
            </a:r>
            <a:r>
              <a:rPr lang="it-IT" sz="1600" dirty="0"/>
              <a:t>, </a:t>
            </a:r>
            <a:r>
              <a:rPr lang="it-IT" sz="1600" dirty="0" err="1"/>
              <a:t>G.Zunino</a:t>
            </a:r>
            <a:r>
              <a:rPr lang="it-IT" sz="1600" dirty="0"/>
              <a:t> (a cura di), Scuola dell’infanzia e prospettiva </a:t>
            </a:r>
            <a:r>
              <a:rPr lang="it-IT" sz="1600" dirty="0" err="1"/>
              <a:t>zerosei</a:t>
            </a:r>
            <a:r>
              <a:rPr lang="it-IT" sz="1600" dirty="0"/>
              <a:t>, Homeless Book, Faenza, 2019.</a:t>
            </a:r>
          </a:p>
          <a:p>
            <a:pPr>
              <a:buNone/>
            </a:pPr>
            <a:endParaRPr lang="it-IT" sz="2000" dirty="0"/>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TotalTime>
  <Words>1232</Words>
  <Application>Microsoft Office PowerPoint</Application>
  <PresentationFormat>Presentazione su schermo (4:3)</PresentationFormat>
  <Paragraphs>33</Paragraphs>
  <Slides>10</Slides>
  <Notes>0</Notes>
  <HiddenSlides>0</HiddenSlides>
  <MMClips>0</MMClips>
  <ScaleCrop>false</ScaleCrop>
  <HeadingPairs>
    <vt:vector size="4" baseType="variant">
      <vt:variant>
        <vt:lpstr>Tema</vt:lpstr>
      </vt:variant>
      <vt:variant>
        <vt:i4>1</vt:i4>
      </vt:variant>
      <vt:variant>
        <vt:lpstr>Titoli diapositive</vt:lpstr>
      </vt:variant>
      <vt:variant>
        <vt:i4>10</vt:i4>
      </vt:variant>
    </vt:vector>
  </HeadingPairs>
  <TitlesOfParts>
    <vt:vector size="11" baseType="lpstr">
      <vt:lpstr>Tema di Office</vt:lpstr>
      <vt:lpstr> Decreto 320/19  marzo 2019 Nota Miur 4812/ 20 marzo 2019 </vt:lpstr>
      <vt:lpstr> Cosa propone la nota ? </vt:lpstr>
      <vt:lpstr>Come si partecipa</vt:lpstr>
      <vt:lpstr>Come si partecipa</vt:lpstr>
      <vt:lpstr>Come si partecipa</vt:lpstr>
      <vt:lpstr>Quali contenuti?</vt:lpstr>
      <vt:lpstr>Quali contenuti?</vt:lpstr>
      <vt:lpstr>Quali contenuti?</vt:lpstr>
      <vt:lpstr> Il contributo della scuola dell’infanzia alla cultura dello “zerosei” </vt:lpstr>
      <vt:lpstr> Il contributo della scuola dell’infanzia alla cultura dello “zerosei”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Decreto 320/19  marzo 2019 Nota Miur 4812/ 20 marzo 2019</dc:title>
  <dc:creator>zunino</dc:creator>
  <cp:lastModifiedBy>Mimi</cp:lastModifiedBy>
  <cp:revision>10</cp:revision>
  <dcterms:created xsi:type="dcterms:W3CDTF">2019-05-10T10:20:32Z</dcterms:created>
  <dcterms:modified xsi:type="dcterms:W3CDTF">2019-05-12T09:02:22Z</dcterms:modified>
</cp:coreProperties>
</file>